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38"/>
  </p:notesMasterIdLst>
  <p:sldIdLst>
    <p:sldId id="256" r:id="rId2"/>
    <p:sldId id="285" r:id="rId3"/>
    <p:sldId id="257" r:id="rId4"/>
    <p:sldId id="258" r:id="rId5"/>
    <p:sldId id="28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7" r:id="rId31"/>
    <p:sldId id="295" r:id="rId32"/>
    <p:sldId id="297" r:id="rId33"/>
    <p:sldId id="296" r:id="rId34"/>
    <p:sldId id="298" r:id="rId35"/>
    <p:sldId id="299" r:id="rId36"/>
    <p:sldId id="300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85877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lnSpc>
                <a:spcPct val="90000"/>
              </a:lnSpc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lnSpc>
                <a:spcPct val="90000"/>
              </a:lnSpc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lnSpc>
                <a:spcPct val="90000"/>
              </a:lnSpc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lnSpc>
                <a:spcPct val="90000"/>
              </a:lnSpc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lnSpc>
                <a:spcPct val="90000"/>
              </a:lnSpc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图像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图像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文本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 defTabSz="1828800">
              <a:lnSpc>
                <a:spcPct val="90000"/>
              </a:lnSpc>
              <a:defRPr sz="12000" b="0" spc="0"/>
            </a:lvl1pPr>
          </a:lstStyle>
          <a:p>
            <a:r>
              <a:t>标题文本</a:t>
            </a:r>
          </a:p>
        </p:txBody>
      </p:sp>
      <p:sp>
        <p:nvSpPr>
          <p:cNvPr id="15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</a:lvl1pPr>
            <a:lvl2pPr marL="0" indent="457200" algn="ctr" defTabSz="1828800">
              <a:lnSpc>
                <a:spcPct val="90000"/>
              </a:lnSpc>
              <a:spcBef>
                <a:spcPts val="2000"/>
              </a:spcBef>
              <a:buSzTx/>
              <a:buNone/>
            </a:lvl2pPr>
            <a:lvl3pPr marL="0" indent="914400" algn="ctr" defTabSz="1828800">
              <a:lnSpc>
                <a:spcPct val="90000"/>
              </a:lnSpc>
              <a:spcBef>
                <a:spcPts val="2000"/>
              </a:spcBef>
              <a:buSzTx/>
              <a:buNone/>
            </a:lvl3pPr>
            <a:lvl4pPr marL="0" indent="1371600" algn="ctr" defTabSz="1828800">
              <a:lnSpc>
                <a:spcPct val="90000"/>
              </a:lnSpc>
              <a:spcBef>
                <a:spcPts val="2000"/>
              </a:spcBef>
              <a:buSzTx/>
              <a:buNone/>
            </a:lvl4pPr>
            <a:lvl5pPr marL="0" indent="1828800" algn="ctr" defTabSz="1828800">
              <a:lnSpc>
                <a:spcPct val="90000"/>
              </a:lnSpc>
              <a:spcBef>
                <a:spcPts val="200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lnSpc>
                <a:spcPct val="90000"/>
              </a:lnSpc>
              <a:defRPr sz="8800" b="0" spc="0"/>
            </a:lvl1pPr>
          </a:lstStyle>
          <a:p>
            <a:r>
              <a:t>标题文本</a:t>
            </a:r>
          </a:p>
        </p:txBody>
      </p:sp>
      <p:sp>
        <p:nvSpPr>
          <p:cNvPr id="159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Helvetica Neue"/>
              <a:defRPr sz="5600"/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Helvetica Neue"/>
              <a:defRPr sz="5600"/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Helvetica Neue"/>
              <a:defRPr sz="5600"/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Helvetica Neue"/>
              <a:defRPr sz="5600"/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Helvetica Neue"/>
              <a:defRPr sz="5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5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5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5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5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5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5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5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5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5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 3"/>
          <p:cNvSpPr txBox="1"/>
          <p:nvPr/>
        </p:nvSpPr>
        <p:spPr>
          <a:xfrm>
            <a:off x="2837582" y="4965398"/>
            <a:ext cx="18460258" cy="2400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defRPr sz="7200" b="1">
                <a:solidFill>
                  <a:srgbClr val="000000"/>
                </a:solidFill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Summarization</a:t>
            </a:r>
          </a:p>
          <a:p>
            <a:pPr defTabSz="1828800">
              <a:defRPr sz="7200" b="1">
                <a:solidFill>
                  <a:srgbClr val="000000"/>
                </a:solidFill>
              </a:defRP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3921712"/>
            <a:ext cx="17754600" cy="695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Sentences from Test Set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文本框 7"/>
          <p:cNvSpPr txBox="1"/>
          <p:nvPr/>
        </p:nvSpPr>
        <p:spPr>
          <a:xfrm>
            <a:off x="5342221" y="11183249"/>
            <a:ext cx="12976629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4: Drop 1 signal dimensions at a time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(C=15,dim=16, best run)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20" name="矩形 11"/>
          <p:cNvSpPr/>
          <p:nvPr/>
        </p:nvSpPr>
        <p:spPr>
          <a:xfrm>
            <a:off x="7547019" y="5666704"/>
            <a:ext cx="12417381" cy="875765"/>
          </a:xfrm>
          <a:prstGeom prst="rect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矩形 12"/>
          <p:cNvSpPr/>
          <p:nvPr/>
        </p:nvSpPr>
        <p:spPr>
          <a:xfrm>
            <a:off x="7547019" y="4636394"/>
            <a:ext cx="13084936" cy="1030311"/>
          </a:xfrm>
          <a:prstGeom prst="rect">
            <a:avLst/>
          </a:prstGeom>
          <a:ln w="25400">
            <a:solidFill>
              <a:srgbClr val="0070C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矩形 13"/>
          <p:cNvSpPr/>
          <p:nvPr/>
        </p:nvSpPr>
        <p:spPr>
          <a:xfrm>
            <a:off x="7547019" y="9659153"/>
            <a:ext cx="13084936" cy="412125"/>
          </a:xfrm>
          <a:prstGeom prst="rect">
            <a:avLst/>
          </a:prstGeom>
          <a:ln w="25400">
            <a:solidFill>
              <a:srgbClr val="00B05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2" animBg="1" advAuto="0"/>
      <p:bldP spid="221" grpId="1" animBg="1" advAuto="0"/>
      <p:bldP spid="222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Dimension-wise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Homotopy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文本框 7"/>
          <p:cNvSpPr txBox="1"/>
          <p:nvPr/>
        </p:nvSpPr>
        <p:spPr>
          <a:xfrm>
            <a:off x="5376727" y="10493056"/>
            <a:ext cx="11873763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5: Dimension-Wise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Homotopy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(C=15,dim=16, best run).</a:t>
            </a:r>
          </a:p>
        </p:txBody>
      </p:sp>
      <p:sp>
        <p:nvSpPr>
          <p:cNvPr id="227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28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55" y="3723184"/>
            <a:ext cx="14884400" cy="6273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矩形 16"/>
          <p:cNvSpPr/>
          <p:nvPr/>
        </p:nvSpPr>
        <p:spPr>
          <a:xfrm>
            <a:off x="7547023" y="4214002"/>
            <a:ext cx="10930760" cy="1174309"/>
          </a:xfrm>
          <a:prstGeom prst="rect">
            <a:avLst/>
          </a:prstGeom>
          <a:ln w="25400">
            <a:solidFill>
              <a:srgbClr val="0070C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矩形 17"/>
          <p:cNvSpPr/>
          <p:nvPr/>
        </p:nvSpPr>
        <p:spPr>
          <a:xfrm>
            <a:off x="7547020" y="6176514"/>
            <a:ext cx="10930762" cy="1344750"/>
          </a:xfrm>
          <a:prstGeom prst="rect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1" animBg="1" advAuto="0"/>
      <p:bldP spid="230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5041900"/>
            <a:ext cx="15494000" cy="3632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标题 1"/>
          <p:cNvSpPr txBox="1">
            <a:spLocks noGrp="1"/>
          </p:cNvSpPr>
          <p:nvPr>
            <p:ph type="title"/>
          </p:nvPr>
        </p:nvSpPr>
        <p:spPr>
          <a:xfrm>
            <a:off x="1258956" y="2163417"/>
            <a:ext cx="21031201" cy="2624133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the encoder with a sentence and keep feeding the encoder with the new reconstructed sentences and obtain a series of sentences.</a:t>
            </a:r>
          </a:p>
        </p:txBody>
      </p:sp>
      <p:sp>
        <p:nvSpPr>
          <p:cNvPr id="234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Chain</a:t>
            </a:r>
          </a:p>
        </p:txBody>
      </p:sp>
      <p:sp>
        <p:nvSpPr>
          <p:cNvPr id="235" name="文本框 7"/>
          <p:cNvSpPr txBox="1"/>
          <p:nvPr/>
        </p:nvSpPr>
        <p:spPr>
          <a:xfrm>
            <a:off x="7125146" y="9726892"/>
            <a:ext cx="9539791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6: Sentence Chain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(C=15,dim=16, best run).</a:t>
            </a:r>
          </a:p>
        </p:txBody>
      </p:sp>
      <p:sp>
        <p:nvSpPr>
          <p:cNvPr id="236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37" name="椭圆 6"/>
          <p:cNvSpPr/>
          <p:nvPr/>
        </p:nvSpPr>
        <p:spPr>
          <a:xfrm>
            <a:off x="14037972" y="5306095"/>
            <a:ext cx="618189" cy="331601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椭圆 11"/>
          <p:cNvSpPr/>
          <p:nvPr/>
        </p:nvSpPr>
        <p:spPr>
          <a:xfrm>
            <a:off x="12192000" y="5759238"/>
            <a:ext cx="618188" cy="331601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椭圆 12"/>
          <p:cNvSpPr/>
          <p:nvPr/>
        </p:nvSpPr>
        <p:spPr>
          <a:xfrm>
            <a:off x="13114985" y="6174316"/>
            <a:ext cx="922989" cy="331601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椭圆 13"/>
          <p:cNvSpPr/>
          <p:nvPr/>
        </p:nvSpPr>
        <p:spPr>
          <a:xfrm>
            <a:off x="11573811" y="8197011"/>
            <a:ext cx="618189" cy="331601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椭圆 15"/>
          <p:cNvSpPr/>
          <p:nvPr/>
        </p:nvSpPr>
        <p:spPr>
          <a:xfrm>
            <a:off x="12192000" y="6553200"/>
            <a:ext cx="618188" cy="331601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椭圆 18"/>
          <p:cNvSpPr/>
          <p:nvPr/>
        </p:nvSpPr>
        <p:spPr>
          <a:xfrm>
            <a:off x="13576478" y="6962312"/>
            <a:ext cx="618189" cy="331601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椭圆 19"/>
          <p:cNvSpPr/>
          <p:nvPr/>
        </p:nvSpPr>
        <p:spPr>
          <a:xfrm>
            <a:off x="13370413" y="7392907"/>
            <a:ext cx="618189" cy="331601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椭圆 20"/>
          <p:cNvSpPr/>
          <p:nvPr/>
        </p:nvSpPr>
        <p:spPr>
          <a:xfrm>
            <a:off x="13370416" y="7829946"/>
            <a:ext cx="618189" cy="331601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图片 14" descr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8" y="2476500"/>
            <a:ext cx="11684001" cy="8763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Correctness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文本框 7"/>
          <p:cNvSpPr txBox="1"/>
          <p:nvPr/>
        </p:nvSpPr>
        <p:spPr>
          <a:xfrm>
            <a:off x="8072259" y="11521108"/>
            <a:ext cx="7404591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Individual Position Hit 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51" name="图片 16" descr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555" y="2476500"/>
            <a:ext cx="11684001" cy="876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标题 1"/>
          <p:cNvSpPr txBox="1">
            <a:spLocks noGrp="1"/>
          </p:cNvSpPr>
          <p:nvPr>
            <p:ph type="title"/>
          </p:nvPr>
        </p:nvSpPr>
        <p:spPr>
          <a:xfrm>
            <a:off x="1258956" y="2163417"/>
            <a:ext cx="21031201" cy="1456359"/>
          </a:xfrm>
          <a:prstGeom prst="rect">
            <a:avLst/>
          </a:prstGeom>
        </p:spPr>
        <p:txBody>
          <a:bodyPr>
            <a:normAutofit/>
          </a:bodyPr>
          <a:lstStyle>
            <a:lvl1pPr defTabSz="1737360">
              <a:defRPr sz="5320"/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words, every word in the vocabulary appears once and only once.</a:t>
            </a:r>
          </a:p>
        </p:txBody>
      </p:sp>
      <p:sp>
        <p:nvSpPr>
          <p:cNvPr id="254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dataset 1</a:t>
            </a:r>
          </a:p>
        </p:txBody>
      </p:sp>
      <p:sp>
        <p:nvSpPr>
          <p:cNvPr id="255" name="文本框 7"/>
          <p:cNvSpPr txBox="1"/>
          <p:nvPr/>
        </p:nvSpPr>
        <p:spPr>
          <a:xfrm>
            <a:off x="4462961" y="10096224"/>
            <a:ext cx="15458078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The proportion of words at each position. Each color represents a word</a:t>
            </a: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n train set (b)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 set (c)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n test 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57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3937000"/>
            <a:ext cx="17094200" cy="584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dataset 1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61" name="文本框 7"/>
          <p:cNvSpPr txBox="1"/>
          <p:nvPr/>
        </p:nvSpPr>
        <p:spPr>
          <a:xfrm>
            <a:off x="8187675" y="11284111"/>
            <a:ext cx="7173759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Individual Position Hit Rate</a:t>
            </a:r>
          </a:p>
        </p:txBody>
      </p:sp>
      <p:sp>
        <p:nvSpPr>
          <p:cNvPr id="262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63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556" y="2194891"/>
            <a:ext cx="11684001" cy="876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dataset 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文本框 7"/>
          <p:cNvSpPr txBox="1"/>
          <p:nvPr/>
        </p:nvSpPr>
        <p:spPr>
          <a:xfrm>
            <a:off x="8704639" y="11422133"/>
            <a:ext cx="7045518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8: Simple sentences structures.</a:t>
            </a:r>
          </a:p>
        </p:txBody>
      </p:sp>
      <p:sp>
        <p:nvSpPr>
          <p:cNvPr id="268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69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578100"/>
            <a:ext cx="12344400" cy="855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dataset 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文本框 7"/>
          <p:cNvSpPr txBox="1"/>
          <p:nvPr/>
        </p:nvSpPr>
        <p:spPr>
          <a:xfrm>
            <a:off x="7950179" y="6160772"/>
            <a:ext cx="7584127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Complex sentences structures.</a:t>
            </a:r>
          </a:p>
        </p:txBody>
      </p:sp>
      <p:sp>
        <p:nvSpPr>
          <p:cNvPr id="274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75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056" y="3675272"/>
            <a:ext cx="12065001" cy="2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文本框 8"/>
          <p:cNvSpPr txBox="1"/>
          <p:nvPr/>
        </p:nvSpPr>
        <p:spPr>
          <a:xfrm>
            <a:off x="9873912" y="10239140"/>
            <a:ext cx="3916457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Examples.</a:t>
            </a:r>
          </a:p>
        </p:txBody>
      </p:sp>
      <p:pic>
        <p:nvPicPr>
          <p:cNvPr id="277" name="图片 11" descr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56" y="7525095"/>
            <a:ext cx="13233401" cy="215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dataset 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文本框 7"/>
          <p:cNvSpPr txBox="1"/>
          <p:nvPr/>
        </p:nvSpPr>
        <p:spPr>
          <a:xfrm>
            <a:off x="9995863" y="6978050"/>
            <a:ext cx="355738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Words.</a:t>
            </a:r>
          </a:p>
        </p:txBody>
      </p:sp>
      <p:sp>
        <p:nvSpPr>
          <p:cNvPr id="282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83" name="文本框 8"/>
          <p:cNvSpPr txBox="1"/>
          <p:nvPr/>
        </p:nvSpPr>
        <p:spPr>
          <a:xfrm>
            <a:off x="9855983" y="11211780"/>
            <a:ext cx="4147289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Examples.</a:t>
            </a:r>
          </a:p>
        </p:txBody>
      </p:sp>
      <p:pic>
        <p:nvPicPr>
          <p:cNvPr id="284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771" y="2137604"/>
            <a:ext cx="10388600" cy="472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971" y="8370686"/>
            <a:ext cx="12522200" cy="218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89" name="文本框 7"/>
          <p:cNvSpPr txBox="1"/>
          <p:nvPr/>
        </p:nvSpPr>
        <p:spPr>
          <a:xfrm>
            <a:off x="8744941" y="9961085"/>
            <a:ext cx="6481261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9: Losses on Toy Dataset 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91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4775200"/>
            <a:ext cx="99060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 3"/>
          <p:cNvSpPr txBox="1"/>
          <p:nvPr/>
        </p:nvSpPr>
        <p:spPr>
          <a:xfrm>
            <a:off x="2837582" y="4965398"/>
            <a:ext cx="18460258" cy="350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defRPr sz="7200" b="1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Dissertation:</a:t>
            </a:r>
          </a:p>
          <a:p>
            <a:pPr defTabSz="1828800">
              <a:defRPr sz="7200" b="1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Latent Space in </a:t>
            </a:r>
          </a:p>
          <a:p>
            <a:pPr defTabSz="1828800">
              <a:defRPr sz="7200" b="1">
                <a:solidFill>
                  <a:srgbClr val="000000"/>
                </a:solidFill>
              </a:defRPr>
            </a:pP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869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94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173082" y="12806502"/>
            <a:ext cx="53451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9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0" y="209550"/>
            <a:ext cx="13500100" cy="1329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文本框 3"/>
          <p:cNvSpPr txBox="1"/>
          <p:nvPr/>
        </p:nvSpPr>
        <p:spPr>
          <a:xfrm>
            <a:off x="2837582" y="4965398"/>
            <a:ext cx="18460258" cy="4626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defRPr sz="7200" b="1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RepL4NLP2021:</a:t>
            </a:r>
          </a:p>
          <a:p>
            <a:pPr defTabSz="1828800">
              <a:defRPr sz="7200" b="1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Representation Disentanglement of Text: An Evaluation on Synthetic Datasets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Motivation of Disentangl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of Disentanglement</a:t>
            </a:r>
          </a:p>
        </p:txBody>
      </p:sp>
      <p:sp>
        <p:nvSpPr>
          <p:cNvPr id="300" name="Example:…"/>
          <p:cNvSpPr txBox="1">
            <a:spLocks noGrp="1"/>
          </p:cNvSpPr>
          <p:nvPr>
            <p:ph type="body" sz="half" idx="1"/>
          </p:nvPr>
        </p:nvSpPr>
        <p:spPr>
          <a:xfrm>
            <a:off x="1206500" y="2729994"/>
            <a:ext cx="21971000" cy="357775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lnSpc>
                <a:spcPct val="90000"/>
              </a:lnSpc>
              <a:spcBef>
                <a:spcPts val="2000"/>
              </a:spcBef>
              <a:buSzTx/>
              <a:buNone/>
            </a:pP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dirty="0">
                <a:solidFill>
                  <a:schemeClr val="accent4">
                    <a:hueOff val="-1247790"/>
                    <a:lumOff val="-12326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dirty="0">
                <a:solidFill>
                  <a:schemeClr val="accent4">
                    <a:hueOff val="-1247790"/>
                    <a:lumOff val="-12326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1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02" name="Name"/>
          <p:cNvSpPr txBox="1"/>
          <p:nvPr/>
        </p:nvSpPr>
        <p:spPr>
          <a:xfrm>
            <a:off x="2383540" y="5438588"/>
            <a:ext cx="15709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303" name="Occupation"/>
          <p:cNvSpPr txBox="1"/>
          <p:nvPr/>
        </p:nvSpPr>
        <p:spPr>
          <a:xfrm>
            <a:off x="7383921" y="5438588"/>
            <a:ext cx="29383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</a:t>
            </a:r>
          </a:p>
        </p:txBody>
      </p:sp>
      <p:sp>
        <p:nvSpPr>
          <p:cNvPr id="304" name="Place"/>
          <p:cNvSpPr txBox="1"/>
          <p:nvPr/>
        </p:nvSpPr>
        <p:spPr>
          <a:xfrm>
            <a:off x="12751941" y="5493706"/>
            <a:ext cx="143468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</a:p>
        </p:txBody>
      </p:sp>
      <p:sp>
        <p:nvSpPr>
          <p:cNvPr id="305" name="线条"/>
          <p:cNvSpPr/>
          <p:nvPr/>
        </p:nvSpPr>
        <p:spPr>
          <a:xfrm>
            <a:off x="1829631" y="4445000"/>
            <a:ext cx="1051232" cy="1016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" name="线条"/>
          <p:cNvSpPr/>
          <p:nvPr/>
        </p:nvSpPr>
        <p:spPr>
          <a:xfrm flipH="1">
            <a:off x="3053267" y="4423400"/>
            <a:ext cx="6057988" cy="10156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7" name="线条"/>
          <p:cNvSpPr/>
          <p:nvPr/>
        </p:nvSpPr>
        <p:spPr>
          <a:xfrm>
            <a:off x="4546051" y="4444999"/>
            <a:ext cx="3835501" cy="10160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8" name="线条"/>
          <p:cNvSpPr/>
          <p:nvPr/>
        </p:nvSpPr>
        <p:spPr>
          <a:xfrm flipH="1">
            <a:off x="8481707" y="4445000"/>
            <a:ext cx="3272432" cy="1037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9" name="线条"/>
          <p:cNvSpPr/>
          <p:nvPr/>
        </p:nvSpPr>
        <p:spPr>
          <a:xfrm>
            <a:off x="8221593" y="4445000"/>
            <a:ext cx="5448840" cy="1016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0" name="线条"/>
          <p:cNvSpPr/>
          <p:nvPr/>
        </p:nvSpPr>
        <p:spPr>
          <a:xfrm flipH="1">
            <a:off x="13699205" y="4432334"/>
            <a:ext cx="1181054" cy="10137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1" name="If we have a disentanglement representation (z1,z2,z3) such that each dimension is only corresponding to one factor, we can:…"/>
          <p:cNvSpPr txBox="1"/>
          <p:nvPr/>
        </p:nvSpPr>
        <p:spPr>
          <a:xfrm>
            <a:off x="1206500" y="6540500"/>
            <a:ext cx="21971000" cy="3276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spcBef>
                <a:spcPts val="7000"/>
              </a:spcBef>
              <a:buSzPct val="123000"/>
              <a:defRPr sz="48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have a disentanglement representation (z</a:t>
            </a:r>
            <a:r>
              <a:rPr baseline="-59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,z</a:t>
            </a:r>
            <a:r>
              <a:rPr baseline="-59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,z</a:t>
            </a:r>
            <a:r>
              <a:rPr baseline="-59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such that each dimension is only corresponding to one factor, we can:</a:t>
            </a:r>
          </a:p>
          <a:p>
            <a:pPr marL="1397000" indent="-889000" algn="l">
              <a:lnSpc>
                <a:spcPct val="90000"/>
              </a:lnSpc>
              <a:spcBef>
                <a:spcPts val="2000"/>
              </a:spcBef>
              <a:buSzPct val="100000"/>
              <a:buAutoNum type="arabicPeriod"/>
              <a:defRPr sz="48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interpretability;</a:t>
            </a:r>
          </a:p>
          <a:p>
            <a:pPr marL="1397000" indent="-889000" algn="l">
              <a:lnSpc>
                <a:spcPct val="90000"/>
              </a:lnSpc>
              <a:spcBef>
                <a:spcPts val="2000"/>
              </a:spcBef>
              <a:buSzPct val="100000"/>
              <a:buAutoNum type="arabicPeriod"/>
              <a:defRPr sz="48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controlled generation by controlling representations.</a:t>
            </a:r>
          </a:p>
        </p:txBody>
      </p:sp>
      <p:sp>
        <p:nvSpPr>
          <p:cNvPr id="312" name="How to (1) learn such representations and (2) evaluate disentanglement?"/>
          <p:cNvSpPr txBox="1"/>
          <p:nvPr/>
        </p:nvSpPr>
        <p:spPr>
          <a:xfrm>
            <a:off x="1206500" y="10365639"/>
            <a:ext cx="2197100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(1) learn such representations and (2) evaluate disentanglement?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3" animBg="1" advAuto="0"/>
      <p:bldP spid="303" grpId="6" animBg="1" advAuto="0"/>
      <p:bldP spid="304" grpId="9" animBg="1" advAuto="0"/>
      <p:bldP spid="305" grpId="2" animBg="1" advAuto="0"/>
      <p:bldP spid="306" grpId="1" animBg="1" advAuto="0"/>
      <p:bldP spid="307" grpId="4" animBg="1" advAuto="0"/>
      <p:bldP spid="308" grpId="5" animBg="1" advAuto="0"/>
      <p:bldP spid="309" grpId="7" animBg="1" advAuto="0"/>
      <p:bldP spid="310" grpId="8" animBg="1" advAuto="0"/>
      <p:bldP spid="311" grpId="10" build="p" bldLvl="5" animBg="1" advAuto="0"/>
      <p:bldP spid="312" grpId="1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In image domain, VAE-based model such as Beta-VAE is employed to learn disentangled representations in an unsupervised manner, and evaluation is done on datasets with known factors of variation."/>
          <p:cNvSpPr txBox="1">
            <a:spLocks noGrp="1"/>
          </p:cNvSpPr>
          <p:nvPr>
            <p:ph type="body" sz="quarter" idx="1"/>
          </p:nvPr>
        </p:nvSpPr>
        <p:spPr>
          <a:xfrm>
            <a:off x="1206500" y="2730500"/>
            <a:ext cx="22460324" cy="21484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image domain, </a:t>
            </a:r>
            <a:r>
              <a:rPr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VAE-based model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Beta-VAE is employed to learn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disentangled representations in an </a:t>
            </a:r>
            <a:r>
              <a:rPr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manner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evaluation is done on datasets with </a:t>
            </a:r>
            <a:r>
              <a:rPr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factors of variation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15" name="Disentanglement in Image Domain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8359560" cy="14351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Disentanglement in Image Domain</a:t>
            </a:r>
          </a:p>
        </p:txBody>
      </p:sp>
      <p:pic>
        <p:nvPicPr>
          <p:cNvPr id="316" name="截屏2021-03-18 下午12.48.53.png" descr="截屏2021-03-18 下午12.48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5080000"/>
            <a:ext cx="20510500" cy="774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A Difficult Task in Text Dom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Difficult Task in Text Domain</a:t>
            </a:r>
          </a:p>
        </p:txBody>
      </p:sp>
      <p:sp>
        <p:nvSpPr>
          <p:cNvPr id="320" name="From the training strategy side, VAE-based models for text usually have autoregressive decoders with teacher-force training, which makes the reconstruction depend on not only the latent code and potentially discourage disentanglement.…"/>
          <p:cNvSpPr txBox="1">
            <a:spLocks noGrp="1"/>
          </p:cNvSpPr>
          <p:nvPr>
            <p:ph type="body" idx="1"/>
          </p:nvPr>
        </p:nvSpPr>
        <p:spPr>
          <a:xfrm>
            <a:off x="1206500" y="2730500"/>
            <a:ext cx="21971000" cy="825601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training strategy side, VAE-based models for text usually have autoregressive decoders with teacher-force training, which makes the reconstruction depend on not only the latent code and potentially discourage disentanglement.</a:t>
            </a:r>
          </a:p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evaluation side, most existing real text datasets do not have explicit factors of variation.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model side, since we are unable to evaluate disentanglement, it is hare to compare and develop appropriate architectures and objective functions to encourage disentanglement.</a:t>
            </a:r>
          </a:p>
        </p:txBody>
      </p:sp>
      <p:sp>
        <p:nvSpPr>
          <p:cNvPr id="321" name="Evaluation is of high priority."/>
          <p:cNvSpPr txBox="1"/>
          <p:nvPr/>
        </p:nvSpPr>
        <p:spPr>
          <a:xfrm>
            <a:off x="7013619" y="10577869"/>
            <a:ext cx="9877704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is of high priority.</a:t>
            </a:r>
          </a:p>
        </p:txBody>
      </p:sp>
      <p:sp>
        <p:nvSpPr>
          <p:cNvPr id="322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build="p" bldLvl="5" animBg="1" advAuto="0"/>
      <p:bldP spid="321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ynthetic Datasets and Disentanglement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194505">
              <a:defRPr sz="7650" spc="-153"/>
            </a:lvl1pPr>
          </a:lstStyle>
          <a:p>
            <a:r>
              <a:rPr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Datasets and Disentanglement Metrics</a:t>
            </a:r>
          </a:p>
        </p:txBody>
      </p:sp>
      <p:sp>
        <p:nvSpPr>
          <p:cNvPr id="325" name="Following the common practice of designing generative synthetic datasets in image domain, we propose two artificial text datasets with know generative factors: YNOC dataset and POS dataset.…"/>
          <p:cNvSpPr txBox="1">
            <a:spLocks noGrp="1"/>
          </p:cNvSpPr>
          <p:nvPr>
            <p:ph type="body" idx="1"/>
          </p:nvPr>
        </p:nvSpPr>
        <p:spPr>
          <a:xfrm>
            <a:off x="1206500" y="2730500"/>
            <a:ext cx="21971000" cy="825601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the common practice of designing generative synthetic datasets in image domain, we propose two artificial text datasets with know generative factors: YNOC dataset and POS dataset.</a:t>
            </a:r>
          </a:p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these two datasets, we implement six disentanglement metrics from image domain.</a:t>
            </a:r>
          </a:p>
        </p:txBody>
      </p:sp>
      <p:pic>
        <p:nvPicPr>
          <p:cNvPr id="326" name="截屏2021-03-18 下午5.42.31.png" descr="截屏2021-03-18 下午5.42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50" y="6927887"/>
            <a:ext cx="10807700" cy="6375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幻灯片编号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build="p" bldLvl="5" animBg="1" advAuto="0"/>
      <p:bldP spid="326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169"/>
          <p:cNvSpPr txBox="1"/>
          <p:nvPr/>
        </p:nvSpPr>
        <p:spPr>
          <a:xfrm>
            <a:off x="2252517" y="8913148"/>
            <a:ext cx="19386461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 defTabSz="457200">
              <a:defRPr sz="4800" b="1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difference between means of each disentanglement score on various models is relatively small, and due to large standard deviation on metrics, it is difficult to single out a superior model. More consistent and text-specific metrics need to be discovered.</a:t>
            </a:r>
          </a:p>
        </p:txBody>
      </p:sp>
      <p:pic>
        <p:nvPicPr>
          <p:cNvPr id="330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10" y="643825"/>
            <a:ext cx="19774371" cy="8123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orre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pc="0"/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</p:txBody>
      </p:sp>
      <p:pic>
        <p:nvPicPr>
          <p:cNvPr id="333" name="图片 16" descr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581" y="223310"/>
            <a:ext cx="13570817" cy="1243589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文本框 19"/>
          <p:cNvSpPr txBox="1"/>
          <p:nvPr/>
        </p:nvSpPr>
        <p:spPr>
          <a:xfrm>
            <a:off x="1008384" y="4280814"/>
            <a:ext cx="8923428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defRPr sz="48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Hoyer is a measurement of sparsity level.</a:t>
            </a:r>
          </a:p>
          <a:p>
            <a:pPr algn="l" defTabSz="457200">
              <a:defRPr sz="4800" b="1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Higgins et al. (2017) has strong correlation with Hoyer, AU, -Rec, KL, and the highest level of agreement with other metrics.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Different coupling strate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pc="0"/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coupling strategies</a:t>
            </a:r>
          </a:p>
        </p:txBody>
      </p:sp>
      <p:pic>
        <p:nvPicPr>
          <p:cNvPr id="337" name="图片 22" descr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243" y="2787395"/>
            <a:ext cx="15787514" cy="21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图片 28" descr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643" y="5895711"/>
            <a:ext cx="16598714" cy="434993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文本框 57"/>
          <p:cNvSpPr txBox="1"/>
          <p:nvPr/>
        </p:nvSpPr>
        <p:spPr>
          <a:xfrm>
            <a:off x="2837480" y="10494821"/>
            <a:ext cx="19215695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l" defTabSz="457200">
              <a:defRPr sz="4800" b="1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Observation: </a:t>
            </a:r>
            <a:r>
              <a:rPr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using concatenation can bring a large improvement in disentanglement. Using both initialization and concatenation do not lead to a better result.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perimental Find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Findings</a:t>
            </a:r>
          </a:p>
        </p:txBody>
      </p:sp>
      <p:sp>
        <p:nvSpPr>
          <p:cNvPr id="342" name="Inconsistency of disentanglement metrics, showing different metrics (alone) lead to different conclusions.…"/>
          <p:cNvSpPr txBox="1">
            <a:spLocks noGrp="1"/>
          </p:cNvSpPr>
          <p:nvPr>
            <p:ph type="body" idx="1"/>
          </p:nvPr>
        </p:nvSpPr>
        <p:spPr>
          <a:xfrm>
            <a:off x="1206500" y="2730500"/>
            <a:ext cx="21971000" cy="825601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Inconsistency of disentanglement metrics, showing different metrics (alone) lead to different conclusions.</a:t>
            </a:r>
          </a:p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 indeed has shown better disentanglement than AEs.</a:t>
            </a:r>
          </a:p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on simple enough dataset (YNOC), disentanglement is difficult to achieve for some popular VAEs such as Beta-VAE and CCI-VAE.</a:t>
            </a:r>
          </a:p>
          <a:p>
            <a:pPr marL="0" indent="0">
              <a:lnSpc>
                <a:spcPct val="90000"/>
              </a:lnSpc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processing of data injects an unwanted positional bias towards disentangling the generative factors.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72" name="灯片编号占位符 2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pic>
        <p:nvPicPr>
          <p:cNvPr id="173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156" y="2194891"/>
            <a:ext cx="15036801" cy="698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文本框 8"/>
          <p:cNvSpPr txBox="1"/>
          <p:nvPr/>
        </p:nvSpPr>
        <p:spPr>
          <a:xfrm>
            <a:off x="5530864" y="9440446"/>
            <a:ext cx="12636793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Homotop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文本框 3"/>
          <p:cNvSpPr txBox="1"/>
          <p:nvPr/>
        </p:nvSpPr>
        <p:spPr>
          <a:xfrm>
            <a:off x="2837582" y="4965398"/>
            <a:ext cx="18460258" cy="350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defRPr sz="7200" b="1">
                <a:solidFill>
                  <a:srgbClr val="000000"/>
                </a:solidFill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defTabSz="1828800">
              <a:defRPr sz="7200" b="1">
                <a:solidFill>
                  <a:srgbClr val="000000"/>
                </a:solidFill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Effect of Isotropy on VAE Representations of Text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0419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77" name="文本框 11"/>
          <p:cNvSpPr txBox="1"/>
          <p:nvPr/>
        </p:nvSpPr>
        <p:spPr>
          <a:xfrm>
            <a:off x="1350393" y="8937649"/>
            <a:ext cx="21915121" cy="166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5600" b="1">
                <a:solidFill>
                  <a:srgbClr val="000000"/>
                </a:solidFill>
              </a:defRPr>
            </a:lvl1pPr>
          </a:lstStyle>
          <a:p>
            <a:r>
              <a:rPr lang="en-US" sz="4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inject isotropy in the latent space of VAEs by tying the variances of diagonal Gaussian posterior to  mitigate this issue.</a:t>
            </a:r>
          </a:p>
        </p:txBody>
      </p:sp>
      <p:sp>
        <p:nvSpPr>
          <p:cNvPr id="178" name="矩形 14"/>
          <p:cNvSpPr txBox="1"/>
          <p:nvPr/>
        </p:nvSpPr>
        <p:spPr>
          <a:xfrm>
            <a:off x="1350393" y="3090784"/>
            <a:ext cx="22101277" cy="2400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5600">
                <a:solidFill>
                  <a:srgbClr val="000000"/>
                </a:solidFill>
              </a:defRPr>
            </a:lvl1pPr>
          </a:lstStyle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non-collapsed VAE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utilises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representation space sub-optimally (Prokhorov et al., 2019; He et al.,  2019;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Burda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2016), as very commonly the learned representations do not fully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latent  space to encode information.</a:t>
            </a:r>
          </a:p>
        </p:txBody>
      </p:sp>
      <p:sp>
        <p:nvSpPr>
          <p:cNvPr id="179" name="矩形 15"/>
          <p:cNvSpPr txBox="1"/>
          <p:nvPr/>
        </p:nvSpPr>
        <p:spPr>
          <a:xfrm>
            <a:off x="1292416" y="5894890"/>
            <a:ext cx="21799166" cy="2400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5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assume this is due to a geometric property of learned representations, anisotropy (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Ethayarajh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2019), indicating a sub-optimal property where the learned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small subset of the  representation space.</a:t>
            </a:r>
          </a:p>
        </p:txBody>
      </p:sp>
      <p:sp>
        <p:nvSpPr>
          <p:cNvPr id="180" name="灯片编号占位符 2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20340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 advAuto="0"/>
      <p:bldP spid="178" grpId="0" animBg="1" advAuto="0"/>
      <p:bldP spid="179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Experiment—Basic Results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本框 7"/>
          <p:cNvSpPr txBox="1"/>
          <p:nvPr/>
        </p:nvSpPr>
        <p:spPr>
          <a:xfrm>
            <a:off x="14112432" y="1074541"/>
            <a:ext cx="6703616" cy="1200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KL-divergence in all cases matches the  set target C. The C constraint can  effectively control the KL-divergence to  the set level.</a:t>
            </a: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reconstruction loss generally drops  with the increase of C.</a:t>
            </a: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IGP can activate all dimensions. This translates into IGP reaching a significantly  higher BLEU.</a:t>
            </a:r>
          </a:p>
        </p:txBody>
      </p:sp>
      <p:sp>
        <p:nvSpPr>
          <p:cNvPr id="201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10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4" y="2792021"/>
            <a:ext cx="10753428" cy="81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0335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Experiment—Classification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本框 7"/>
          <p:cNvSpPr txBox="1"/>
          <p:nvPr/>
        </p:nvSpPr>
        <p:spPr>
          <a:xfrm>
            <a:off x="14112432" y="1074541"/>
            <a:ext cx="8595168" cy="11264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representations of most  VAEs with IGP lead to a significant  improvement of classification accuracy  compared to vanilla VAEs.</a:t>
            </a: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DGP does not perform as good as AEs  regardless of C choice, whereas IGP (C= 15, 50) achieve similar and better  classification accuracy.</a:t>
            </a: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few-shot setting, accuracy scores  with IGP exhibits a better sample  efficiency.</a:t>
            </a:r>
          </a:p>
        </p:txBody>
      </p:sp>
      <p:sp>
        <p:nvSpPr>
          <p:cNvPr id="201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11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8999" y="2345716"/>
            <a:ext cx="8323316" cy="95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0924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Experiment—Generation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本框 7"/>
          <p:cNvSpPr txBox="1"/>
          <p:nvPr/>
        </p:nvSpPr>
        <p:spPr>
          <a:xfrm>
            <a:off x="2528047" y="10478872"/>
            <a:ext cx="21111882" cy="166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IGP successfully recovers the type of the mentioned object and completes the imputed sentence with a similar structure, whereas DGP fails to do so.</a:t>
            </a:r>
          </a:p>
        </p:txBody>
      </p:sp>
      <p:sp>
        <p:nvSpPr>
          <p:cNvPr id="201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6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69" y="3375135"/>
            <a:ext cx="20815650" cy="59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5052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Experiment—Properties of Representations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6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218" y="2512562"/>
            <a:ext cx="8670603" cy="3637832"/>
          </a:xfrm>
          <a:prstGeom prst="rect">
            <a:avLst/>
          </a:prstGeom>
        </p:spPr>
      </p:pic>
      <p:pic>
        <p:nvPicPr>
          <p:cNvPr id="7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0693" y="2142593"/>
            <a:ext cx="8848379" cy="924551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43798" y="6765351"/>
            <a:ext cx="11456895" cy="535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DGP, IGP has a significantly larger isotropy score on both means and samples.</a:t>
            </a: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that dimensions are independently modeled via univariate Gaussians, both VAEs outperform the Autoencoder counterparts.</a:t>
            </a:r>
          </a:p>
        </p:txBody>
      </p:sp>
    </p:spTree>
    <p:extLst>
      <p:ext uri="{BB962C8B-B14F-4D97-AF65-F5344CB8AC3E}">
        <p14:creationId xmlns:p14="http://schemas.microsoft.com/office/powerpoint/2010/main" val="401748692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文本框 11"/>
          <p:cNvSpPr txBox="1"/>
          <p:nvPr/>
        </p:nvSpPr>
        <p:spPr>
          <a:xfrm>
            <a:off x="1350393" y="7790166"/>
            <a:ext cx="21915121" cy="166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5600" b="1">
                <a:solidFill>
                  <a:srgbClr val="000000"/>
                </a:solidFill>
              </a:defRPr>
            </a:lvl1pPr>
          </a:lstStyle>
          <a:p>
            <a:r>
              <a:rPr lang="en-US" sz="4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representation utili</a:t>
            </a:r>
            <a:r>
              <a:rPr lang="en-US" altLang="zh-CN" sz="4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4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ation achieved by IGP has the potential to be exploited towards  representational properties such as disentanglement.</a:t>
            </a:r>
          </a:p>
        </p:txBody>
      </p:sp>
      <p:sp>
        <p:nvSpPr>
          <p:cNvPr id="178" name="矩形 14"/>
          <p:cNvSpPr txBox="1"/>
          <p:nvPr/>
        </p:nvSpPr>
        <p:spPr>
          <a:xfrm>
            <a:off x="1350393" y="3090784"/>
            <a:ext cx="22101277" cy="166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5600">
                <a:solidFill>
                  <a:srgbClr val="000000"/>
                </a:solidFill>
              </a:defRPr>
            </a:lvl1pPr>
          </a:lstStyle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injection of isotropy addressed a sub-optimal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VAEs by activating more dimensions of  the representation and encouraging a more discriminative latent space.</a:t>
            </a:r>
          </a:p>
        </p:txBody>
      </p:sp>
      <p:sp>
        <p:nvSpPr>
          <p:cNvPr id="179" name="矩形 15"/>
          <p:cNvSpPr txBox="1"/>
          <p:nvPr/>
        </p:nvSpPr>
        <p:spPr>
          <a:xfrm>
            <a:off x="1292416" y="5894890"/>
            <a:ext cx="21799166" cy="923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5600">
                <a:solidFill>
                  <a:srgbClr val="000000"/>
                </a:solidFill>
              </a:defRPr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 trained with IGP is more capable at maintaining semantic cohesiveness.</a:t>
            </a:r>
          </a:p>
        </p:txBody>
      </p:sp>
      <p:sp>
        <p:nvSpPr>
          <p:cNvPr id="180" name="灯片编号占位符 2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70248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 advAuto="0"/>
      <p:bldP spid="178" grpId="0" animBg="1" advAuto="0"/>
      <p:bldP spid="179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77" name="文本框 11"/>
          <p:cNvSpPr txBox="1"/>
          <p:nvPr/>
        </p:nvSpPr>
        <p:spPr>
          <a:xfrm>
            <a:off x="1350393" y="8937649"/>
            <a:ext cx="21915121" cy="191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56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understanding the latent space. </a:t>
            </a:r>
          </a:p>
        </p:txBody>
      </p:sp>
      <p:sp>
        <p:nvSpPr>
          <p:cNvPr id="178" name="矩形 14"/>
          <p:cNvSpPr txBox="1"/>
          <p:nvPr/>
        </p:nvSpPr>
        <p:spPr>
          <a:xfrm>
            <a:off x="1350394" y="3090784"/>
            <a:ext cx="21799166" cy="1908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5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VAEs choose representation of the data and how VAEs capture the syntactic and semantic information.</a:t>
            </a:r>
          </a:p>
        </p:txBody>
      </p:sp>
      <p:sp>
        <p:nvSpPr>
          <p:cNvPr id="179" name="矩形 15"/>
          <p:cNvSpPr txBox="1"/>
          <p:nvPr/>
        </p:nvSpPr>
        <p:spPr>
          <a:xfrm>
            <a:off x="1292416" y="5894890"/>
            <a:ext cx="21799166" cy="1908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56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performance is the mainly consideration, the interpretability of model is also important.</a:t>
            </a:r>
          </a:p>
        </p:txBody>
      </p:sp>
      <p:sp>
        <p:nvSpPr>
          <p:cNvPr id="180" name="灯片编号占位符 2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3" animBg="1" advAuto="0"/>
      <p:bldP spid="178" grpId="1" animBg="1" advAuto="0"/>
      <p:bldP spid="179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4"/>
          <p:cNvSpPr txBox="1"/>
          <p:nvPr/>
        </p:nvSpPr>
        <p:spPr>
          <a:xfrm>
            <a:off x="1350394" y="3090784"/>
            <a:ext cx="21799166" cy="535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5600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 has an information-theoretic interpretation, where the KL term is seen as the amount of  information transmitted from a sender (encoder) to a receiver (decoder) via the message (latent code) 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2018). We use the objective function: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𝛽 = 1.</a:t>
            </a:r>
          </a:p>
        </p:txBody>
      </p:sp>
      <p:sp>
        <p:nvSpPr>
          <p:cNvPr id="180" name="灯片编号占位符 2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7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7046" y="6777645"/>
            <a:ext cx="10129953" cy="8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177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标题 1"/>
          <p:cNvSpPr txBox="1">
            <a:spLocks noGrp="1"/>
          </p:cNvSpPr>
          <p:nvPr>
            <p:ph type="title"/>
          </p:nvPr>
        </p:nvSpPr>
        <p:spPr>
          <a:xfrm>
            <a:off x="1258956" y="2163417"/>
            <a:ext cx="21031201" cy="1456359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of posterior distributions on validation set</a:t>
            </a:r>
          </a:p>
        </p:txBody>
      </p:sp>
      <p:sp>
        <p:nvSpPr>
          <p:cNvPr id="183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</p:txBody>
      </p:sp>
      <p:sp>
        <p:nvSpPr>
          <p:cNvPr id="184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85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31" y="3222784"/>
            <a:ext cx="17272001" cy="899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文本框 6"/>
          <p:cNvSpPr txBox="1"/>
          <p:nvPr/>
        </p:nvSpPr>
        <p:spPr>
          <a:xfrm>
            <a:off x="6284890" y="12339163"/>
            <a:ext cx="12976885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C=15, dim=16, smallest reconstruction loss model.</a:t>
            </a:r>
          </a:p>
        </p:txBody>
      </p:sp>
      <p:sp>
        <p:nvSpPr>
          <p:cNvPr id="187" name="椭圆 7"/>
          <p:cNvSpPr/>
          <p:nvPr/>
        </p:nvSpPr>
        <p:spPr>
          <a:xfrm>
            <a:off x="3606084" y="3619775"/>
            <a:ext cx="695461" cy="3051481"/>
          </a:xfrm>
          <a:prstGeom prst="ellipse">
            <a:avLst/>
          </a:prstGeom>
          <a:ln w="25400">
            <a:solidFill>
              <a:srgbClr val="32538F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椭圆 8"/>
          <p:cNvSpPr/>
          <p:nvPr/>
        </p:nvSpPr>
        <p:spPr>
          <a:xfrm>
            <a:off x="3606084" y="8525813"/>
            <a:ext cx="5357613" cy="566673"/>
          </a:xfrm>
          <a:prstGeom prst="ellipse">
            <a:avLst/>
          </a:prstGeom>
          <a:ln w="25400">
            <a:solidFill>
              <a:srgbClr val="32538F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椭圆 9"/>
          <p:cNvSpPr/>
          <p:nvPr/>
        </p:nvSpPr>
        <p:spPr>
          <a:xfrm>
            <a:off x="9633398" y="4739425"/>
            <a:ext cx="5074276" cy="824249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椭圆 21"/>
          <p:cNvSpPr/>
          <p:nvPr/>
        </p:nvSpPr>
        <p:spPr>
          <a:xfrm>
            <a:off x="9328194" y="8397023"/>
            <a:ext cx="5074277" cy="824249"/>
          </a:xfrm>
          <a:prstGeom prst="ellipse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animBg="1" advAuto="0"/>
      <p:bldP spid="188" grpId="2" animBg="1" advAuto="0"/>
      <p:bldP spid="189" grpId="3" animBg="1" advAuto="0"/>
      <p:bldP spid="190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fr-F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Dimensions and Noise Dimensions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文本框 2"/>
          <p:cNvSpPr txBox="1"/>
          <p:nvPr/>
        </p:nvSpPr>
        <p:spPr>
          <a:xfrm>
            <a:off x="1350395" y="3959879"/>
            <a:ext cx="21613122" cy="4616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/>
          <a:p>
            <a:pPr algn="l" defTabSz="1828800">
              <a:defRPr sz="48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dimensions of latent space are divided into noise dimensions and signal dimensions.</a:t>
            </a:r>
          </a:p>
          <a:p>
            <a:pPr algn="l" defTabSz="1828800">
              <a:defRPr sz="4800">
                <a:solidFill>
                  <a:srgbClr val="000000"/>
                </a:solidFill>
              </a:defRPr>
            </a:pPr>
            <a:endParaRPr dirty="0"/>
          </a:p>
          <a:p>
            <a:pPr algn="l" defTabSz="1828800">
              <a:defRPr sz="48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imensions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oise dimensions can be classified by setting a threshold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variance of posteriors in contrast to active units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Burda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which judge dimension activation on mean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5" name="灯片编号占位符 6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2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96" y="3973352"/>
            <a:ext cx="14605001" cy="744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Results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本框 7"/>
          <p:cNvSpPr txBox="1"/>
          <p:nvPr/>
        </p:nvSpPr>
        <p:spPr>
          <a:xfrm>
            <a:off x="2763113" y="11618037"/>
            <a:ext cx="18022883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Losses on CBT Corpora (test set). Numbers are averaged over the number of sentences.</a:t>
            </a:r>
          </a:p>
        </p:txBody>
      </p:sp>
      <p:sp>
        <p:nvSpPr>
          <p:cNvPr id="201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2" name="矩形 11"/>
          <p:cNvSpPr/>
          <p:nvPr/>
        </p:nvSpPr>
        <p:spPr>
          <a:xfrm>
            <a:off x="5120892" y="5044659"/>
            <a:ext cx="2432849" cy="2310297"/>
          </a:xfrm>
          <a:prstGeom prst="rect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矩形 12"/>
          <p:cNvSpPr/>
          <p:nvPr/>
        </p:nvSpPr>
        <p:spPr>
          <a:xfrm>
            <a:off x="12525951" y="5044656"/>
            <a:ext cx="2054087" cy="2310295"/>
          </a:xfrm>
          <a:prstGeom prst="rect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矩形 13"/>
          <p:cNvSpPr/>
          <p:nvPr/>
        </p:nvSpPr>
        <p:spPr>
          <a:xfrm>
            <a:off x="10137913" y="5044657"/>
            <a:ext cx="2054087" cy="2310296"/>
          </a:xfrm>
          <a:prstGeom prst="rect">
            <a:avLst/>
          </a:prstGeom>
          <a:ln w="25400">
            <a:solidFill>
              <a:srgbClr val="0070C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矩形 8"/>
          <p:cNvSpPr/>
          <p:nvPr/>
        </p:nvSpPr>
        <p:spPr>
          <a:xfrm>
            <a:off x="14913990" y="6052382"/>
            <a:ext cx="4134677" cy="934277"/>
          </a:xfrm>
          <a:prstGeom prst="rect">
            <a:avLst/>
          </a:prstGeom>
          <a:ln w="254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3" grpId="2" animBg="1" advAuto="0"/>
      <p:bldP spid="204" grpId="3" animBg="1" advAuto="0"/>
      <p:bldP spid="205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3619774"/>
            <a:ext cx="17576800" cy="6273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标题 1"/>
          <p:cNvSpPr txBox="1"/>
          <p:nvPr/>
        </p:nvSpPr>
        <p:spPr>
          <a:xfrm>
            <a:off x="1350395" y="738533"/>
            <a:ext cx="20848321" cy="145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defRPr sz="7200" b="1">
                <a:solidFill>
                  <a:srgbClr val="000000"/>
                </a:solidFill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10" name="文本框 7"/>
          <p:cNvSpPr txBox="1"/>
          <p:nvPr/>
        </p:nvSpPr>
        <p:spPr>
          <a:xfrm>
            <a:off x="5581540" y="10096226"/>
            <a:ext cx="1222642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BLEU scores of using mean and signal vector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 set). </a:t>
            </a:r>
          </a:p>
        </p:txBody>
      </p:sp>
      <p:sp>
        <p:nvSpPr>
          <p:cNvPr id="211" name="灯片编号占位符 5"/>
          <p:cNvSpPr txBox="1">
            <a:spLocks noGrp="1"/>
          </p:cNvSpPr>
          <p:nvPr>
            <p:ph type="sldNum" sz="quarter" idx="2"/>
          </p:nvPr>
        </p:nvSpPr>
        <p:spPr>
          <a:xfrm>
            <a:off x="22342551" y="12806502"/>
            <a:ext cx="365049" cy="5426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12" name="矩形 9"/>
          <p:cNvSpPr/>
          <p:nvPr/>
        </p:nvSpPr>
        <p:spPr>
          <a:xfrm>
            <a:off x="8577329" y="5306095"/>
            <a:ext cx="12157658" cy="540913"/>
          </a:xfrm>
          <a:prstGeom prst="rect">
            <a:avLst/>
          </a:prstGeom>
          <a:ln w="25400">
            <a:solidFill>
              <a:srgbClr val="FF000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矩形 10"/>
          <p:cNvSpPr/>
          <p:nvPr/>
        </p:nvSpPr>
        <p:spPr>
          <a:xfrm>
            <a:off x="6336405" y="8165206"/>
            <a:ext cx="14398581" cy="953037"/>
          </a:xfrm>
          <a:prstGeom prst="rect">
            <a:avLst/>
          </a:prstGeom>
          <a:ln w="25400">
            <a:solidFill>
              <a:srgbClr val="0070C0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  <p:bldP spid="213" grpId="2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1301</Words>
  <Application>Microsoft Office PowerPoint</Application>
  <PresentationFormat>自定义</PresentationFormat>
  <Paragraphs>141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Helvetica Neue</vt:lpstr>
      <vt:lpstr>Helvetica Neue Medium</vt:lpstr>
      <vt:lpstr>Times New Roman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Changes of posterior distributions on validation 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Feed the encoder with a sentence and keep feeding the encoder with the new reconstructed sentences and obtain a series of sentences.</vt:lpstr>
      <vt:lpstr>PowerPoint 演示文稿</vt:lpstr>
      <vt:lpstr>10 words, every word in the vocabulary appears once and only once.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 of Disentanglement</vt:lpstr>
      <vt:lpstr>Disentanglement in Image Domain</vt:lpstr>
      <vt:lpstr>A Difficult Task in Text Domain</vt:lpstr>
      <vt:lpstr>Synthetic Datasets and Disentanglement Metrics</vt:lpstr>
      <vt:lpstr>PowerPoint 演示文稿</vt:lpstr>
      <vt:lpstr>Correlation</vt:lpstr>
      <vt:lpstr>Different coupling strategies</vt:lpstr>
      <vt:lpstr>Experimental Findings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张 澜</cp:lastModifiedBy>
  <cp:revision>24</cp:revision>
  <dcterms:modified xsi:type="dcterms:W3CDTF">2022-12-18T02:34:39Z</dcterms:modified>
</cp:coreProperties>
</file>